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1075"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BBA01D-77EB-4EBF-B3E5-D8E438B472A8}"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502714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BA01D-77EB-4EBF-B3E5-D8E438B472A8}"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2098659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BA01D-77EB-4EBF-B3E5-D8E438B472A8}"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247515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BA01D-77EB-4EBF-B3E5-D8E438B472A8}"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68641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BA01D-77EB-4EBF-B3E5-D8E438B472A8}"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292183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BA01D-77EB-4EBF-B3E5-D8E438B472A8}"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396177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BBA01D-77EB-4EBF-B3E5-D8E438B472A8}"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189325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BA01D-77EB-4EBF-B3E5-D8E438B472A8}" type="datetimeFigureOut">
              <a:rPr lang="en-US" smtClean="0"/>
              <a:t>9/15/2020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4171166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BA01D-77EB-4EBF-B3E5-D8E438B472A8}" type="datetimeFigureOut">
              <a:rPr lang="en-US" smtClean="0"/>
              <a:t>9/15/2020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100221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BA01D-77EB-4EBF-B3E5-D8E438B472A8}"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429392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BA01D-77EB-4EBF-B3E5-D8E438B472A8}"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EE399-02C7-45C9-BA61-FAE3A7E64B5D}" type="slidenum">
              <a:rPr lang="en-US" smtClean="0"/>
              <a:t>‹#›</a:t>
            </a:fld>
            <a:endParaRPr lang="en-US"/>
          </a:p>
        </p:txBody>
      </p:sp>
    </p:spTree>
    <p:extLst>
      <p:ext uri="{BB962C8B-B14F-4D97-AF65-F5344CB8AC3E}">
        <p14:creationId xmlns:p14="http://schemas.microsoft.com/office/powerpoint/2010/main" val="20506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BA01D-77EB-4EBF-B3E5-D8E438B472A8}" type="datetimeFigureOut">
              <a:rPr lang="en-US" smtClean="0"/>
              <a:t>9/15/2020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EE399-02C7-45C9-BA61-FAE3A7E64B5D}" type="slidenum">
              <a:rPr lang="en-US" smtClean="0"/>
              <a:t>‹#›</a:t>
            </a:fld>
            <a:endParaRPr lang="en-US"/>
          </a:p>
        </p:txBody>
      </p:sp>
    </p:spTree>
    <p:extLst>
      <p:ext uri="{BB962C8B-B14F-4D97-AF65-F5344CB8AC3E}">
        <p14:creationId xmlns:p14="http://schemas.microsoft.com/office/powerpoint/2010/main" val="28025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Times New Roman" pitchFamily="18" charset="0"/>
                <a:cs typeface="Times New Roman" pitchFamily="18" charset="0"/>
              </a:rPr>
              <a:t>Historical Perspective/Background Of Medical Social Work</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3088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800" b="1" dirty="0">
                <a:latin typeface="Times New Roman" pitchFamily="18" charset="0"/>
                <a:cs typeface="Times New Roman" pitchFamily="18" charset="0"/>
              </a:rPr>
              <a:t>The Birth of Social Work in Health Care</a:t>
            </a:r>
            <a:br>
              <a:rPr lang="en-US" sz="2800" b="1" dirty="0">
                <a:latin typeface="Times New Roman" pitchFamily="18" charset="0"/>
                <a:cs typeface="Times New Roman" pitchFamily="18" charset="0"/>
              </a:rPr>
            </a:br>
            <a:endParaRPr lang="en-US" sz="2800" b="1" dirty="0"/>
          </a:p>
        </p:txBody>
      </p:sp>
      <p:sp>
        <p:nvSpPr>
          <p:cNvPr id="3" name="Content Placeholder 2"/>
          <p:cNvSpPr>
            <a:spLocks noGrp="1"/>
          </p:cNvSpPr>
          <p:nvPr>
            <p:ph idx="1"/>
          </p:nvPr>
        </p:nvSpPr>
        <p:spPr>
          <a:xfrm>
            <a:off x="457200" y="914400"/>
            <a:ext cx="8229600" cy="5211763"/>
          </a:xfrm>
        </p:spPr>
        <p:txBody>
          <a:bodyPr>
            <a:noAutofit/>
          </a:bodyPr>
          <a:lstStyle/>
          <a:p>
            <a:pPr algn="just">
              <a:lnSpc>
                <a:spcPct val="150000"/>
              </a:lnSpc>
            </a:pPr>
            <a:r>
              <a:rPr lang="en-US" sz="2400" dirty="0" smtClean="0">
                <a:latin typeface="Times New Roman" pitchFamily="18" charset="0"/>
                <a:cs typeface="Times New Roman" pitchFamily="18" charset="0"/>
              </a:rPr>
              <a:t>Social </a:t>
            </a:r>
            <a:r>
              <a:rPr lang="en-US" sz="2400" dirty="0" smtClean="0">
                <a:latin typeface="Times New Roman" pitchFamily="18" charset="0"/>
                <a:cs typeface="Times New Roman" pitchFamily="18" charset="0"/>
              </a:rPr>
              <a:t>work in health care began in the hospital setting in 1905</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when a nurse, Garnet I. Pelton, was appointed by a physician, Richard C. Cabot, to fill the first hospital social worker position at Massachusetts General Hospital (MGH) in the International Medicine Clinic.</a:t>
            </a:r>
          </a:p>
          <a:p>
            <a:pPr algn="just">
              <a:lnSpc>
                <a:spcPct val="150000"/>
              </a:lnSpc>
            </a:pPr>
            <a:r>
              <a:rPr lang="en-US" sz="2400" dirty="0" smtClean="0">
                <a:latin typeface="Times New Roman" pitchFamily="18" charset="0"/>
                <a:cs typeface="Times New Roman" pitchFamily="18" charset="0"/>
              </a:rPr>
              <a:t>Two years later, in 1907, social work services were placed in the Neurology Clinic of MGH, and this event is sometimes heralded as the beginning of Social Work in mental health.</a:t>
            </a:r>
          </a:p>
          <a:p>
            <a:pPr algn="just">
              <a:lnSpc>
                <a:spcPct val="150000"/>
              </a:lnSpc>
            </a:pPr>
            <a:r>
              <a:rPr lang="en-US" sz="2400" dirty="0" smtClean="0">
                <a:latin typeface="Times New Roman" pitchFamily="18" charset="0"/>
                <a:cs typeface="Times New Roman" pitchFamily="18" charset="0"/>
              </a:rPr>
              <a:t>However, there is little evidence that anyone at the time made a distinction between Medical and Psychiatric </a:t>
            </a: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ocial </a:t>
            </a:r>
            <a:r>
              <a:rPr lang="en-US" sz="2400" dirty="0">
                <a:latin typeface="Times New Roman" pitchFamily="18" charset="0"/>
                <a:cs typeface="Times New Roman" pitchFamily="18" charset="0"/>
              </a:rPr>
              <a:t>W</a:t>
            </a:r>
            <a:r>
              <a:rPr lang="en-US" sz="2400" dirty="0" smtClean="0">
                <a:latin typeface="Times New Roman" pitchFamily="18" charset="0"/>
                <a:cs typeface="Times New Roman" pitchFamily="18" charset="0"/>
              </a:rPr>
              <a:t>ork.</a:t>
            </a:r>
          </a:p>
        </p:txBody>
      </p:sp>
    </p:spTree>
    <p:extLst>
      <p:ext uri="{BB962C8B-B14F-4D97-AF65-F5344CB8AC3E}">
        <p14:creationId xmlns:p14="http://schemas.microsoft.com/office/powerpoint/2010/main" val="1092388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6527"/>
            <a:ext cx="8229600" cy="6012873"/>
          </a:xfrm>
        </p:spPr>
        <p:txBody>
          <a:bodyPr>
            <a:normAutofit lnSpcReduction="10000"/>
          </a:bodyPr>
          <a:lstStyle/>
          <a:p>
            <a:pPr marL="0" indent="0" algn="just">
              <a:lnSpc>
                <a:spcPct val="150000"/>
              </a:lnSpc>
              <a:buNone/>
            </a:pPr>
            <a:endParaRPr lang="en-US" sz="18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According </a:t>
            </a:r>
            <a:r>
              <a:rPr lang="en-US" sz="2400" dirty="0" smtClean="0">
                <a:latin typeface="Times New Roman" pitchFamily="18" charset="0"/>
                <a:cs typeface="Times New Roman" pitchFamily="18" charset="0"/>
              </a:rPr>
              <a:t>to Ida Cannon (1923), who soon succeeded Garnet Pelton in the social worker position and became a pioneer in hospital social work.</a:t>
            </a:r>
          </a:p>
          <a:p>
            <a:pPr algn="just">
              <a:lnSpc>
                <a:spcPct val="150000"/>
              </a:lnSpc>
            </a:pPr>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birth of social work in hospitals was closely related to the extension of medical practice from the physician’s office and home visits to the hospital as the setting for medical diagnosis and treatment.</a:t>
            </a:r>
          </a:p>
          <a:p>
            <a:pPr algn="just">
              <a:lnSpc>
                <a:spcPct val="150000"/>
              </a:lnSpc>
            </a:pPr>
            <a:r>
              <a:rPr lang="en-US" sz="2400" dirty="0" smtClean="0">
                <a:latin typeface="Times New Roman" pitchFamily="18" charset="0"/>
                <a:cs typeface="Times New Roman" pitchFamily="18" charset="0"/>
              </a:rPr>
              <a:t>An effect of this change, which occurred around the turn of the twentieth century, was what Cannon called “a constriction of the field of vision” of the physician.</a:t>
            </a:r>
          </a:p>
          <a:p>
            <a:pPr>
              <a:lnSpc>
                <a:spcPct val="150000"/>
              </a:lnSpc>
            </a:pPr>
            <a:endParaRPr lang="en-US" sz="2400" dirty="0"/>
          </a:p>
        </p:txBody>
      </p:sp>
    </p:spTree>
    <p:extLst>
      <p:ext uri="{BB962C8B-B14F-4D97-AF65-F5344CB8AC3E}">
        <p14:creationId xmlns:p14="http://schemas.microsoft.com/office/powerpoint/2010/main" val="211587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lnSpc>
                <a:spcPct val="150000"/>
              </a:lnSpc>
            </a:pPr>
            <a:r>
              <a:rPr lang="en-US" dirty="0">
                <a:latin typeface="Times New Roman" pitchFamily="18" charset="0"/>
                <a:cs typeface="Times New Roman" pitchFamily="18" charset="0"/>
              </a:rPr>
              <a:t>The physician was cut off from observation of patients in the context of their homes, work, and other life situations.</a:t>
            </a:r>
          </a:p>
          <a:p>
            <a:pPr algn="just">
              <a:lnSpc>
                <a:spcPct val="150000"/>
              </a:lnSpc>
            </a:pPr>
            <a:r>
              <a:rPr lang="en-US" dirty="0">
                <a:latin typeface="Times New Roman" pitchFamily="18" charset="0"/>
                <a:cs typeface="Times New Roman" pitchFamily="18" charset="0"/>
              </a:rPr>
              <a:t>Thus, the physician was left to focus primarily on physical factors. </a:t>
            </a:r>
          </a:p>
          <a:p>
            <a:pPr algn="just">
              <a:lnSpc>
                <a:spcPct val="150000"/>
              </a:lnSpc>
            </a:pPr>
            <a:r>
              <a:rPr lang="en-US" dirty="0">
                <a:latin typeface="Times New Roman" pitchFamily="18" charset="0"/>
                <a:cs typeface="Times New Roman" pitchFamily="18" charset="0"/>
              </a:rPr>
              <a:t>Social work in hospitals was conceptualized as a means of compensating for this deficit by having its practitioners provide reports to the medical and nursing staff describing the patient’s home and work situations. </a:t>
            </a:r>
          </a:p>
          <a:p>
            <a:endParaRPr lang="en-US" dirty="0"/>
          </a:p>
        </p:txBody>
      </p:sp>
    </p:spTree>
    <p:extLst>
      <p:ext uri="{BB962C8B-B14F-4D97-AF65-F5344CB8AC3E}">
        <p14:creationId xmlns:p14="http://schemas.microsoft.com/office/powerpoint/2010/main" val="980434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943600"/>
          </a:xfrm>
        </p:spPr>
        <p:txBody>
          <a:bodyPr>
            <a:normAutofit fontScale="92500"/>
          </a:bodyPr>
          <a:lstStyle/>
          <a:p>
            <a:pPr marL="0" indent="0" algn="just">
              <a:lnSpc>
                <a:spcPct val="150000"/>
              </a:lnSpc>
              <a:buNone/>
            </a:pPr>
            <a:endParaRPr lang="en-US" sz="18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According </a:t>
            </a:r>
            <a:r>
              <a:rPr lang="en-US" sz="2400" dirty="0" smtClean="0">
                <a:latin typeface="Times New Roman" pitchFamily="18" charset="0"/>
                <a:cs typeface="Times New Roman" pitchFamily="18" charset="0"/>
              </a:rPr>
              <a:t>to Cannon, Dr. Cabot saw the potential for social work in hospitals to be “a potent means for more accurate diagnosis and more effective treatment”.</a:t>
            </a:r>
          </a:p>
          <a:p>
            <a:pPr algn="just">
              <a:lnSpc>
                <a:spcPct val="150000"/>
              </a:lnSpc>
            </a:pPr>
            <a:r>
              <a:rPr lang="en-US" sz="2400" dirty="0" smtClean="0">
                <a:latin typeface="Times New Roman" pitchFamily="18" charset="0"/>
                <a:cs typeface="Times New Roman" pitchFamily="18" charset="0"/>
              </a:rPr>
              <a:t>Cannon described this function of hospital social </a:t>
            </a:r>
            <a:r>
              <a:rPr lang="en-US" sz="2400" dirty="0" smtClean="0">
                <a:latin typeface="Times New Roman" pitchFamily="18" charset="0"/>
                <a:cs typeface="Times New Roman" pitchFamily="18" charset="0"/>
              </a:rPr>
              <a:t>work:</a:t>
            </a:r>
          </a:p>
          <a:p>
            <a:pPr marL="400050" lvl="1" indent="0" algn="just">
              <a:lnSpc>
                <a:spcPct val="150000"/>
              </a:lnSpc>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seeks to understand and to treat the social complications of disease by establishing a close relationship between the medical care of patients in hospitals or dispensaries and the services of those skilled in the profession of social work, to bring to the institutionalized care of the sick such personal knowledge of their social condition as will hasten and safeguard their recovery</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98545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dirty="0">
                <a:latin typeface="Times New Roman" pitchFamily="18" charset="0"/>
                <a:cs typeface="Times New Roman" pitchFamily="18" charset="0"/>
              </a:rPr>
              <a:t>In a speech titled “Hospital and Dispensary Social Work” delivered at the International Conference of Social Work held in Paris, France, in July 1928, Dr. Cabot agreed that a primary function of hospital social work was to teach doctors and nurses about “the social and psychological aspects of disease”.</a:t>
            </a:r>
          </a:p>
          <a:p>
            <a:pPr>
              <a:lnSpc>
                <a:spcPct val="150000"/>
              </a:lnSpc>
            </a:pPr>
            <a:endParaRPr lang="en-US" dirty="0"/>
          </a:p>
          <a:p>
            <a:endParaRPr lang="en-US" dirty="0"/>
          </a:p>
        </p:txBody>
      </p:sp>
    </p:spTree>
    <p:extLst>
      <p:ext uri="{BB962C8B-B14F-4D97-AF65-F5344CB8AC3E}">
        <p14:creationId xmlns:p14="http://schemas.microsoft.com/office/powerpoint/2010/main" val="1275557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449</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Historical Perspective/Background Of Medical Social Work</vt:lpstr>
      <vt:lpstr>The Birth of Social Work in Health Care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to Social Work in the Health Field</dc:title>
  <dc:creator>Hajrah Kiyani</dc:creator>
  <cp:lastModifiedBy>rto</cp:lastModifiedBy>
  <cp:revision>10</cp:revision>
  <dcterms:created xsi:type="dcterms:W3CDTF">2020-09-13T11:29:05Z</dcterms:created>
  <dcterms:modified xsi:type="dcterms:W3CDTF">2020-09-15T11:13:10Z</dcterms:modified>
</cp:coreProperties>
</file>